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95" r:id="rId2"/>
    <p:sldId id="396" r:id="rId3"/>
    <p:sldId id="397" r:id="rId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936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pos="744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pos="3360" userDrawn="1">
          <p15:clr>
            <a:srgbClr val="A4A3A4"/>
          </p15:clr>
        </p15:guide>
        <p15:guide id="8" pos="5592" userDrawn="1">
          <p15:clr>
            <a:srgbClr val="A4A3A4"/>
          </p15:clr>
        </p15:guide>
        <p15:guide id="9" pos="2448" userDrawn="1">
          <p15:clr>
            <a:srgbClr val="A4A3A4"/>
          </p15:clr>
        </p15:guide>
        <p15:guide id="10" orient="horz" pos="3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oway, Jerry N" initials="HJN" lastIdx="2" clrIdx="0">
    <p:extLst>
      <p:ext uri="{19B8F6BF-5375-455C-9EA6-DF929625EA0E}">
        <p15:presenceInfo xmlns:p15="http://schemas.microsoft.com/office/powerpoint/2012/main" userId="S-1-5-21-2109546190-1799621885-1573980499-805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C2A"/>
    <a:srgbClr val="4BACC6"/>
    <a:srgbClr val="9BBB59"/>
    <a:srgbClr val="B8A9CB"/>
    <a:srgbClr val="F79646"/>
    <a:srgbClr val="5F7530"/>
    <a:srgbClr val="2C4D75"/>
    <a:srgbClr val="CC0000"/>
    <a:srgbClr val="B65708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2" autoAdjust="0"/>
    <p:restoredTop sz="96344" autoAdjust="0"/>
  </p:normalViewPr>
  <p:slideViewPr>
    <p:cSldViewPr snapToGrid="0" showGuides="1">
      <p:cViewPr varScale="1">
        <p:scale>
          <a:sx n="80" d="100"/>
          <a:sy n="80" d="100"/>
        </p:scale>
        <p:origin x="1339" y="38"/>
      </p:cViewPr>
      <p:guideLst>
        <p:guide orient="horz" pos="3888"/>
        <p:guide orient="horz" pos="936"/>
        <p:guide pos="2880"/>
        <p:guide pos="744"/>
        <p:guide pos="288"/>
        <p:guide orient="horz" pos="480"/>
        <p:guide pos="3360"/>
        <p:guide pos="5592"/>
        <p:guide pos="2448"/>
        <p:guide orient="horz" pos="36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17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3038475" cy="466726"/>
          </a:xfrm>
          <a:prstGeom prst="rect">
            <a:avLst/>
          </a:prstGeom>
        </p:spPr>
        <p:txBody>
          <a:bodyPr vert="horz" lIns="91426" tIns="45711" rIns="91426" bIns="457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4" y="3"/>
            <a:ext cx="3038475" cy="466726"/>
          </a:xfrm>
          <a:prstGeom prst="rect">
            <a:avLst/>
          </a:prstGeom>
        </p:spPr>
        <p:txBody>
          <a:bodyPr vert="horz" lIns="91426" tIns="45711" rIns="91426" bIns="45711" rtlCol="0"/>
          <a:lstStyle>
            <a:lvl1pPr algn="r">
              <a:defRPr sz="1200"/>
            </a:lvl1pPr>
          </a:lstStyle>
          <a:p>
            <a:fld id="{89DE2DC3-8F36-4B09-A70B-7E306090767E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678"/>
            <a:ext cx="3038475" cy="466726"/>
          </a:xfrm>
          <a:prstGeom prst="rect">
            <a:avLst/>
          </a:prstGeom>
        </p:spPr>
        <p:txBody>
          <a:bodyPr vert="horz" lIns="91426" tIns="45711" rIns="91426" bIns="457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4" y="8829678"/>
            <a:ext cx="3038475" cy="466726"/>
          </a:xfrm>
          <a:prstGeom prst="rect">
            <a:avLst/>
          </a:prstGeom>
        </p:spPr>
        <p:txBody>
          <a:bodyPr vert="horz" lIns="91426" tIns="45711" rIns="91426" bIns="45711" rtlCol="0" anchor="b"/>
          <a:lstStyle>
            <a:lvl1pPr algn="r">
              <a:defRPr sz="1200"/>
            </a:lvl1pPr>
          </a:lstStyle>
          <a:p>
            <a:fld id="{840F9150-99BE-4B45-B9B6-CF0D81000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2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58" tIns="46575" rIns="93158" bIns="465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58" tIns="46575" rIns="93158" bIns="46575" rtlCol="0"/>
          <a:lstStyle>
            <a:lvl1pPr algn="r">
              <a:defRPr sz="1200"/>
            </a:lvl1pPr>
          </a:lstStyle>
          <a:p>
            <a:fld id="{F069E295-1E5E-4C87-B798-F6E1DB6A7E87}" type="datetimeFigureOut">
              <a:rPr lang="en-US" smtClean="0"/>
              <a:t>8/30/2016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75" rIns="93158" bIns="4657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903"/>
            <a:ext cx="5608320" cy="3660458"/>
          </a:xfrm>
          <a:prstGeom prst="rect">
            <a:avLst/>
          </a:prstGeom>
        </p:spPr>
        <p:txBody>
          <a:bodyPr vert="horz" lIns="93158" tIns="46575" rIns="93158" bIns="4657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58" tIns="46575" rIns="93158" bIns="465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58" tIns="46575" rIns="93158" bIns="46575" rtlCol="0" anchor="b"/>
          <a:lstStyle>
            <a:lvl1pPr algn="r">
              <a:defRPr sz="1200"/>
            </a:lvl1pPr>
          </a:lstStyle>
          <a:p>
            <a:fld id="{7AB7A933-C08A-47E5-8EA6-E380FF6951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7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A933-C08A-47E5-8EA6-E380FF6951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8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A933-C08A-47E5-8EA6-E380FF6951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9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A933-C08A-47E5-8EA6-E380FF6951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8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8D3C-7CFC-4D6D-B295-5A97691642D4}" type="datetimeFigureOut">
              <a:rPr lang="en-US" smtClean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EF0E-F9B3-4537-A68E-02BA4AFBAA4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1247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29000">
                <a:srgbClr val="FFEBFA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9" descr="wrps_logo_pms copy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362" y="231776"/>
            <a:ext cx="3069590" cy="68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8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8780"/>
            <a:ext cx="7086600" cy="52322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777582"/>
          </a:xfrm>
        </p:spPr>
        <p:txBody>
          <a:bodyPr/>
          <a:lstStyle>
            <a:lvl1pPr>
              <a:defRPr sz="26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100">
                <a:latin typeface="+mn-lt"/>
              </a:defRPr>
            </a:lvl3pPr>
            <a:lvl4pPr>
              <a:defRPr sz="2100">
                <a:latin typeface="+mn-lt"/>
              </a:defRPr>
            </a:lvl4pPr>
            <a:lvl5pPr>
              <a:defRPr sz="21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032636"/>
            <a:ext cx="6858000" cy="147732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A160D-0E76-4070-898F-07417912E80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5D41-897D-4ABB-8E88-403FDFE0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7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58D3C-7CFC-4D6D-B295-5A97691642D4}" type="datetimeFigureOut">
              <a:rPr lang="en-US" smtClean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EF0E-F9B3-4537-A68E-02BA4AFBAA4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76200"/>
            <a:ext cx="77057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" name="Text Box 30"/>
          <p:cNvSpPr txBox="1">
            <a:spLocks noChangeArrowheads="1"/>
          </p:cNvSpPr>
          <p:nvPr userDrawn="1"/>
        </p:nvSpPr>
        <p:spPr bwMode="auto">
          <a:xfrm>
            <a:off x="31750" y="33338"/>
            <a:ext cx="11795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Tank Operations Contract</a:t>
            </a:r>
          </a:p>
        </p:txBody>
      </p:sp>
      <p:pic>
        <p:nvPicPr>
          <p:cNvPr id="11" name="Picture 39" descr="wrps_logo_pms white text no stroke on red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3850" y="6578600"/>
            <a:ext cx="1181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4311650" y="6545263"/>
            <a:ext cx="369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fld id="{B13573C3-E4C0-47EB-AFD4-C1AEF2C98C41}" type="slidenum">
              <a:rPr lang="en-US" sz="120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4" name="Picture 13" descr="WRPS logo (vertical).gif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" y="62951"/>
            <a:ext cx="971550" cy="7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WRPS ppt banner base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71538"/>
            <a:ext cx="9144000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WRPS ppt banner base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562725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6953250" y="65309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FCB4C4-40E5-41A7-A1A7-9B431A3D4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effectLst/>
          <a:latin typeface="Arial Narrow" pitchFamily="34" charset="0"/>
          <a:ea typeface="+mn-ea"/>
          <a:cs typeface="+mn-cs"/>
        </a:defRPr>
      </a:lvl1pPr>
      <a:lvl2pPr marL="234950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effectLst/>
          <a:latin typeface="Arial Narrow" pitchFamily="34" charset="0"/>
          <a:ea typeface="+mn-ea"/>
          <a:cs typeface="+mn-cs"/>
        </a:defRPr>
      </a:lvl2pPr>
      <a:lvl3pPr marL="509588" indent="-2222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692150" indent="-18256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796925" indent="-10477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emf"/><Relationship Id="rId7" Type="http://schemas.microsoft.com/office/2007/relationships/hdphoto" Target="../media/hdphoto1.wdp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emf"/><Relationship Id="rId5" Type="http://schemas.openxmlformats.org/officeDocument/2006/relationships/image" Target="../media/image8.png"/><Relationship Id="rId10" Type="http://schemas.openxmlformats.org/officeDocument/2006/relationships/image" Target="../media/image12.emf"/><Relationship Id="rId4" Type="http://schemas.openxmlformats.org/officeDocument/2006/relationships/image" Target="../media/image7.jpeg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em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6.jpeg"/><Relationship Id="rId7" Type="http://schemas.openxmlformats.org/officeDocument/2006/relationships/image" Target="../media/image14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15.w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1.png"/><Relationship Id="rId20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15" Type="http://schemas.openxmlformats.org/officeDocument/2006/relationships/image" Target="../media/image20.emf"/><Relationship Id="rId23" Type="http://schemas.openxmlformats.org/officeDocument/2006/relationships/image" Target="../media/image28.emf"/><Relationship Id="rId10" Type="http://schemas.openxmlformats.org/officeDocument/2006/relationships/image" Target="../media/image10.jpeg"/><Relationship Id="rId19" Type="http://schemas.openxmlformats.org/officeDocument/2006/relationships/image" Target="../media/image24.png"/><Relationship Id="rId4" Type="http://schemas.openxmlformats.org/officeDocument/2006/relationships/image" Target="../media/image6.emf"/><Relationship Id="rId9" Type="http://schemas.microsoft.com/office/2007/relationships/hdphoto" Target="../media/hdphoto1.wdp"/><Relationship Id="rId14" Type="http://schemas.openxmlformats.org/officeDocument/2006/relationships/image" Target="../media/image19.emf"/><Relationship Id="rId2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66490"/>
            <a:ext cx="5257655" cy="4011071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37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6"/>
            <a:ext cx="9144000" cy="475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4714875" y="952500"/>
            <a:ext cx="4791075" cy="557212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6320" y="372130"/>
            <a:ext cx="3902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90204" pitchFamily="34" charset="0"/>
              </a:rPr>
              <a:t>Farm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90204" pitchFamily="34" charset="0"/>
              </a:rPr>
              <a:t>of the Future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6" y="3082770"/>
            <a:ext cx="9267826" cy="357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9657961">
            <a:off x="1467132" y="2627161"/>
            <a:ext cx="1469563" cy="236727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 algn="ctr"/>
            <a:r>
              <a:rPr lang="en-US" sz="1050" b="1" i="1" dirty="0"/>
              <a:t>Administrative </a:t>
            </a:r>
            <a:r>
              <a:rPr lang="en-US" sz="1050" b="1" i="1" dirty="0" smtClean="0"/>
              <a:t>Controls</a:t>
            </a:r>
            <a:endParaRPr lang="en-US" sz="1050" b="1" i="1" dirty="0"/>
          </a:p>
        </p:txBody>
      </p:sp>
      <p:sp>
        <p:nvSpPr>
          <p:cNvPr id="11" name="TextBox 10"/>
          <p:cNvSpPr txBox="1"/>
          <p:nvPr/>
        </p:nvSpPr>
        <p:spPr>
          <a:xfrm rot="18471483">
            <a:off x="457678" y="3884756"/>
            <a:ext cx="419596" cy="236727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/>
            <a:r>
              <a:rPr lang="en-US" sz="1050" b="1" i="1" dirty="0"/>
              <a:t>PPE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3294" y="4145848"/>
            <a:ext cx="1084006" cy="921530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Greater Reliance on Technologies </a:t>
            </a:r>
          </a:p>
          <a:p>
            <a:pPr algn="ctr"/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 Engineered Controls</a:t>
            </a:r>
            <a:endParaRPr lang="en-US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31" y="2241525"/>
            <a:ext cx="1221571" cy="1635149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" r="22656"/>
          <a:stretch/>
        </p:blipFill>
        <p:spPr bwMode="auto">
          <a:xfrm>
            <a:off x="1683988" y="3250431"/>
            <a:ext cx="1338048" cy="944105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/>
          <p:nvPr/>
        </p:nvSpPr>
        <p:spPr>
          <a:xfrm rot="18801969">
            <a:off x="906118" y="3319374"/>
            <a:ext cx="549964" cy="25665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292181" y="1103327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TVAT </a:t>
            </a: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</a:rPr>
              <a:t>Recommendations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9" y="3659916"/>
            <a:ext cx="587902" cy="1664559"/>
          </a:xfrm>
          <a:prstGeom prst="rect">
            <a:avLst/>
          </a:prstGeom>
          <a:effectLst>
            <a:outerShdw blurRad="50800" dist="25400" dir="4620000" algn="ctr" rotWithShape="0">
              <a:srgbClr val="000000"/>
            </a:outerShdw>
          </a:effectLst>
        </p:spPr>
      </p:pic>
      <p:sp>
        <p:nvSpPr>
          <p:cNvPr id="24" name="Right Arrow 23"/>
          <p:cNvSpPr/>
          <p:nvPr/>
        </p:nvSpPr>
        <p:spPr>
          <a:xfrm rot="19589586">
            <a:off x="1292959" y="2289341"/>
            <a:ext cx="460486" cy="185814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34000"/>
                  <a:lumOff val="66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 rot="19224691">
            <a:off x="216563" y="2913084"/>
            <a:ext cx="1278460" cy="77287"/>
          </a:xfrm>
          <a:prstGeom prst="rect">
            <a:avLst/>
          </a:prstGeom>
          <a:noFill/>
        </p:spPr>
        <p:txBody>
          <a:bodyPr wrap="none" lIns="74419" tIns="37209" rIns="74419" bIns="37209" rtlCol="0">
            <a:prstTxWarp prst="textArchUp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accent3">
                    <a:lumMod val="50000"/>
                  </a:schemeClr>
                </a:solidFill>
              </a:rPr>
              <a:t>initial </a:t>
            </a:r>
            <a:r>
              <a:rPr lang="en-US" sz="12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26" name="Right Arrow 25"/>
          <p:cNvSpPr/>
          <p:nvPr/>
        </p:nvSpPr>
        <p:spPr>
          <a:xfrm rot="20834069">
            <a:off x="3661065" y="1209213"/>
            <a:ext cx="621719" cy="256650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12000"/>
                  <a:lumOff val="8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TextBox 26"/>
          <p:cNvSpPr txBox="1"/>
          <p:nvPr/>
        </p:nvSpPr>
        <p:spPr>
          <a:xfrm rot="20221973">
            <a:off x="1825204" y="1799856"/>
            <a:ext cx="1817516" cy="64197"/>
          </a:xfrm>
          <a:prstGeom prst="rect">
            <a:avLst/>
          </a:prstGeom>
          <a:noFill/>
        </p:spPr>
        <p:txBody>
          <a:bodyPr wrap="none" lIns="74419" tIns="37209" rIns="74419" bIns="37209" rtlCol="0">
            <a:prstTxWarp prst="textArchUp">
              <a:avLst>
                <a:gd name="adj" fmla="val 11046073"/>
              </a:avLst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Intermediate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28" name="Right Arrow 27"/>
          <p:cNvSpPr/>
          <p:nvPr/>
        </p:nvSpPr>
        <p:spPr>
          <a:xfrm rot="21265908">
            <a:off x="5986511" y="915343"/>
            <a:ext cx="496061" cy="256650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12000"/>
                  <a:lumOff val="8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TextBox 28"/>
          <p:cNvSpPr txBox="1"/>
          <p:nvPr/>
        </p:nvSpPr>
        <p:spPr>
          <a:xfrm rot="21197554">
            <a:off x="4443215" y="999016"/>
            <a:ext cx="1620566" cy="259811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r>
              <a:rPr lang="en-US" sz="1200" b="1" i="1" dirty="0" smtClean="0">
                <a:solidFill>
                  <a:schemeClr val="accent3">
                    <a:lumMod val="50000"/>
                  </a:schemeClr>
                </a:solidFill>
              </a:rPr>
              <a:t>Current/Future </a:t>
            </a:r>
            <a:r>
              <a:rPr lang="en-US" sz="12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32" name="TextBox 31"/>
          <p:cNvSpPr txBox="1"/>
          <p:nvPr/>
        </p:nvSpPr>
        <p:spPr>
          <a:xfrm rot="21423644">
            <a:off x="6943727" y="1281037"/>
            <a:ext cx="2000250" cy="290588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sz="1400" b="1" dirty="0" smtClean="0"/>
              <a:t>Tank </a:t>
            </a:r>
            <a:r>
              <a:rPr lang="en-US" sz="1400" b="1" dirty="0" smtClean="0"/>
              <a:t>Farm of </a:t>
            </a:r>
            <a:r>
              <a:rPr lang="en-US" sz="1400" b="1" dirty="0" smtClean="0"/>
              <a:t>the Future</a:t>
            </a:r>
            <a:endParaRPr lang="en-US" sz="1400" b="1" dirty="0"/>
          </a:p>
        </p:txBody>
      </p:sp>
      <p:sp>
        <p:nvSpPr>
          <p:cNvPr id="54" name="Right Arrow 53"/>
          <p:cNvSpPr/>
          <p:nvPr/>
        </p:nvSpPr>
        <p:spPr>
          <a:xfrm rot="20352763">
            <a:off x="2858894" y="2000795"/>
            <a:ext cx="1218899" cy="26681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Right Arrow 54"/>
          <p:cNvSpPr/>
          <p:nvPr/>
        </p:nvSpPr>
        <p:spPr>
          <a:xfrm rot="20947507">
            <a:off x="5619057" y="1227486"/>
            <a:ext cx="1049134" cy="254456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725" y="2183718"/>
            <a:ext cx="1972318" cy="129290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2" name="TextBox 11"/>
          <p:cNvSpPr txBox="1"/>
          <p:nvPr/>
        </p:nvSpPr>
        <p:spPr>
          <a:xfrm rot="20640195">
            <a:off x="4194263" y="1503628"/>
            <a:ext cx="1449411" cy="236727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lvl="0" algn="ctr"/>
            <a:r>
              <a:rPr lang="en-US" sz="1050" b="1" i="1" dirty="0"/>
              <a:t>Engineering </a:t>
            </a:r>
            <a:r>
              <a:rPr lang="en-US" sz="1050" b="1" i="1" dirty="0" smtClean="0"/>
              <a:t> Controls</a:t>
            </a:r>
            <a:endParaRPr lang="en-US" sz="1050" b="1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1905000" y="4730115"/>
            <a:ext cx="559755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Ensures farm boundaries are protective/safe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Provides centralized command and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Implements </a:t>
            </a:r>
            <a:r>
              <a:rPr lang="en-US" sz="1600" dirty="0" smtClean="0"/>
              <a:t>comprehensive </a:t>
            </a:r>
            <a:r>
              <a:rPr lang="en-US" sz="1600" dirty="0"/>
              <a:t>plan </a:t>
            </a:r>
            <a:r>
              <a:rPr lang="en-US" sz="1600" dirty="0" smtClean="0"/>
              <a:t>inside/outside farm </a:t>
            </a:r>
            <a:r>
              <a:rPr lang="en-US" sz="1600" dirty="0"/>
              <a:t>boundary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/>
              <a:t>Rigorous identification and response to: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Tank vapors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Farm vapors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Site vapors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95450"/>
            <a:ext cx="1200150" cy="568526"/>
          </a:xfrm>
          <a:prstGeom prst="rect">
            <a:avLst/>
          </a:prstGeom>
        </p:spPr>
      </p:pic>
      <p:sp>
        <p:nvSpPr>
          <p:cNvPr id="87" name="Right Arrow 86"/>
          <p:cNvSpPr/>
          <p:nvPr/>
        </p:nvSpPr>
        <p:spPr>
          <a:xfrm rot="21373147">
            <a:off x="7314508" y="1027463"/>
            <a:ext cx="1049134" cy="254456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 rot="21325616">
            <a:off x="6728802" y="1009295"/>
            <a:ext cx="658444" cy="398310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 algn="ctr"/>
            <a:r>
              <a:rPr lang="en-US" sz="1050" b="1" i="1" dirty="0" smtClean="0"/>
              <a:t>Mitigate</a:t>
            </a:r>
          </a:p>
          <a:p>
            <a:pPr lvl="0" algn="ctr"/>
            <a:r>
              <a:rPr lang="en-US" sz="1050" b="1" i="1" dirty="0" smtClean="0"/>
              <a:t>Hazard</a:t>
            </a:r>
            <a:endParaRPr lang="en-US" sz="105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232" y="1104900"/>
            <a:ext cx="3125498" cy="2286000"/>
          </a:xfrm>
          <a:prstGeom prst="rect">
            <a:avLst/>
          </a:prstGeom>
          <a:effectLst>
            <a:softEdge rad="457200"/>
          </a:effectLst>
        </p:spPr>
      </p:pic>
      <p:grpSp>
        <p:nvGrpSpPr>
          <p:cNvPr id="82" name="Group 81"/>
          <p:cNvGrpSpPr/>
          <p:nvPr/>
        </p:nvGrpSpPr>
        <p:grpSpPr>
          <a:xfrm>
            <a:off x="5476244" y="1524000"/>
            <a:ext cx="1400805" cy="1440559"/>
            <a:chOff x="16664030" y="5105400"/>
            <a:chExt cx="19363568" cy="19913098"/>
          </a:xfrm>
        </p:grpSpPr>
        <p:sp>
          <p:nvSpPr>
            <p:cNvPr id="91" name="Circular Arrow 90"/>
            <p:cNvSpPr/>
            <p:nvPr/>
          </p:nvSpPr>
          <p:spPr>
            <a:xfrm rot="7041831">
              <a:off x="16666254" y="9231882"/>
              <a:ext cx="15784392" cy="1578884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503220"/>
                <a:gd name="adj5" fmla="val 12500"/>
              </a:avLst>
            </a:prstGeom>
            <a:gradFill>
              <a:gsLst>
                <a:gs pos="11000">
                  <a:schemeClr val="bg1"/>
                </a:gs>
                <a:gs pos="92000">
                  <a:schemeClr val="accent1"/>
                </a:gs>
              </a:gsLst>
              <a:lin ang="0" scaled="0"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752425" y="5105400"/>
              <a:ext cx="12275173" cy="1287779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13" y="2660477"/>
            <a:ext cx="628761" cy="1468148"/>
          </a:xfrm>
          <a:prstGeom prst="rect">
            <a:avLst/>
          </a:prstGeom>
          <a:effectLst>
            <a:outerShdw blurRad="50800" dist="50800" dir="420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93" name="TextBox 92"/>
          <p:cNvSpPr txBox="1"/>
          <p:nvPr/>
        </p:nvSpPr>
        <p:spPr>
          <a:xfrm rot="21112654">
            <a:off x="4663860" y="3402910"/>
            <a:ext cx="2000250" cy="352144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Future is NOW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2925" y="5384098"/>
            <a:ext cx="1084006" cy="752253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accent6">
                    <a:lumMod val="50000"/>
                  </a:schemeClr>
                </a:solidFill>
              </a:rPr>
              <a:t>Greater Reliance on </a:t>
            </a:r>
            <a:r>
              <a:rPr lang="en-US" sz="1100" i="1" dirty="0" smtClean="0">
                <a:solidFill>
                  <a:schemeClr val="accent6">
                    <a:lumMod val="50000"/>
                  </a:schemeClr>
                </a:solidFill>
              </a:rPr>
              <a:t>Cumbersome Protective Gear</a:t>
            </a:r>
            <a:endParaRPr lang="en-US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9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ight Arrow 86"/>
          <p:cNvSpPr/>
          <p:nvPr/>
        </p:nvSpPr>
        <p:spPr>
          <a:xfrm rot="21253345">
            <a:off x="6914457" y="1036987"/>
            <a:ext cx="1049134" cy="254456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/>
          <p:cNvSpPr/>
          <p:nvPr/>
        </p:nvSpPr>
        <p:spPr>
          <a:xfrm>
            <a:off x="0" y="966490"/>
            <a:ext cx="5257655" cy="4011071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37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6826"/>
            <a:ext cx="9144000" cy="475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4848225" y="952500"/>
            <a:ext cx="4791075" cy="557212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6320" y="372130"/>
            <a:ext cx="3902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90204" pitchFamily="34" charset="0"/>
              </a:rPr>
              <a:t>Farm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90204" pitchFamily="34" charset="0"/>
              </a:rPr>
              <a:t>of the Future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87520"/>
            <a:ext cx="9267826" cy="357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9575660">
            <a:off x="1200431" y="2779562"/>
            <a:ext cx="1469563" cy="236727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 algn="ctr"/>
            <a:r>
              <a:rPr lang="en-US" sz="1050" b="1" i="1" dirty="0"/>
              <a:t>Administrative </a:t>
            </a:r>
            <a:r>
              <a:rPr lang="en-US" sz="1050" b="1" i="1" dirty="0" smtClean="0"/>
              <a:t>Controls</a:t>
            </a:r>
            <a:endParaRPr lang="en-US" sz="1050" b="1" i="1" dirty="0"/>
          </a:p>
        </p:txBody>
      </p:sp>
      <p:sp>
        <p:nvSpPr>
          <p:cNvPr id="11" name="TextBox 10"/>
          <p:cNvSpPr txBox="1"/>
          <p:nvPr/>
        </p:nvSpPr>
        <p:spPr>
          <a:xfrm rot="18471483">
            <a:off x="457678" y="3884756"/>
            <a:ext cx="419596" cy="236727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/>
            <a:r>
              <a:rPr lang="en-US" sz="1050" b="1" i="1" dirty="0"/>
              <a:t>PPE</a:t>
            </a:r>
          </a:p>
        </p:txBody>
      </p:sp>
      <p:sp>
        <p:nvSpPr>
          <p:cNvPr id="13" name="TextBox 12"/>
          <p:cNvSpPr txBox="1"/>
          <p:nvPr/>
        </p:nvSpPr>
        <p:spPr>
          <a:xfrm rot="21325616">
            <a:off x="6957402" y="952144"/>
            <a:ext cx="658444" cy="398310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pPr lvl="0" algn="ctr"/>
            <a:r>
              <a:rPr lang="en-US" sz="1050" b="1" i="1" dirty="0" smtClean="0"/>
              <a:t>Mitigate</a:t>
            </a:r>
          </a:p>
          <a:p>
            <a:pPr lvl="0" algn="ctr"/>
            <a:r>
              <a:rPr lang="en-US" sz="1050" b="1" i="1" dirty="0" smtClean="0"/>
              <a:t>Hazard</a:t>
            </a:r>
            <a:endParaRPr lang="en-US" sz="105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93294" y="2907598"/>
            <a:ext cx="1084006" cy="921530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sz="1100" i="1" dirty="0" smtClean="0"/>
              <a:t>Greater Reliance on Technologies </a:t>
            </a:r>
          </a:p>
          <a:p>
            <a:pPr algn="ctr"/>
            <a:r>
              <a:rPr lang="en-US" sz="1100" i="1" dirty="0" smtClean="0"/>
              <a:t>and Engineered Controls</a:t>
            </a:r>
            <a:endParaRPr lang="en-US" sz="11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36" y="2870176"/>
            <a:ext cx="996937" cy="1334462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" r="22656"/>
          <a:stretch/>
        </p:blipFill>
        <p:spPr bwMode="auto">
          <a:xfrm>
            <a:off x="931513" y="3583806"/>
            <a:ext cx="1338048" cy="944105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/>
          <p:nvPr/>
        </p:nvSpPr>
        <p:spPr>
          <a:xfrm rot="18801969">
            <a:off x="833630" y="3414624"/>
            <a:ext cx="549964" cy="25665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292181" y="1103327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TVAT </a:t>
            </a: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</a:rPr>
              <a:t>Recommendations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76" y="634170"/>
            <a:ext cx="698746" cy="1631561"/>
          </a:xfrm>
          <a:prstGeom prst="rect">
            <a:avLst/>
          </a:prstGeom>
          <a:effectLst>
            <a:outerShdw blurRad="50800" dist="50800" dir="42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5" y="4391163"/>
            <a:ext cx="587902" cy="1664559"/>
          </a:xfrm>
          <a:prstGeom prst="rect">
            <a:avLst/>
          </a:prstGeom>
          <a:effectLst>
            <a:outerShdw blurRad="50800" dist="25400" dir="4620000" algn="ctr" rotWithShape="0">
              <a:srgbClr val="000000"/>
            </a:outerShdw>
          </a:effectLst>
        </p:spPr>
      </p:pic>
      <p:sp>
        <p:nvSpPr>
          <p:cNvPr id="24" name="Right Arrow 23"/>
          <p:cNvSpPr/>
          <p:nvPr/>
        </p:nvSpPr>
        <p:spPr>
          <a:xfrm rot="19589586">
            <a:off x="1292959" y="2289341"/>
            <a:ext cx="460486" cy="185814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34000"/>
                  <a:lumOff val="66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 rot="19224691">
            <a:off x="216563" y="2913084"/>
            <a:ext cx="1278460" cy="77287"/>
          </a:xfrm>
          <a:prstGeom prst="rect">
            <a:avLst/>
          </a:prstGeom>
          <a:noFill/>
        </p:spPr>
        <p:txBody>
          <a:bodyPr wrap="none" lIns="74419" tIns="37209" rIns="74419" bIns="37209" rtlCol="0">
            <a:prstTxWarp prst="textArchUp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chemeClr val="accent3">
                    <a:lumMod val="50000"/>
                  </a:schemeClr>
                </a:solidFill>
              </a:rPr>
              <a:t>initial </a:t>
            </a:r>
            <a:r>
              <a:rPr lang="en-US" sz="12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26" name="Right Arrow 25"/>
          <p:cNvSpPr/>
          <p:nvPr/>
        </p:nvSpPr>
        <p:spPr>
          <a:xfrm rot="20834069">
            <a:off x="3661065" y="1209213"/>
            <a:ext cx="621719" cy="256650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12000"/>
                  <a:lumOff val="8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TextBox 26"/>
          <p:cNvSpPr txBox="1"/>
          <p:nvPr/>
        </p:nvSpPr>
        <p:spPr>
          <a:xfrm rot="20221973">
            <a:off x="1825204" y="1799856"/>
            <a:ext cx="1817516" cy="64197"/>
          </a:xfrm>
          <a:prstGeom prst="rect">
            <a:avLst/>
          </a:prstGeom>
          <a:noFill/>
        </p:spPr>
        <p:txBody>
          <a:bodyPr wrap="none" lIns="74419" tIns="37209" rIns="74419" bIns="37209" rtlCol="0">
            <a:prstTxWarp prst="textArchUp">
              <a:avLst>
                <a:gd name="adj" fmla="val 11046073"/>
              </a:avLst>
            </a:prstTxWarp>
            <a:spAutoFit/>
          </a:bodyPr>
          <a:lstStyle/>
          <a:p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Intermediate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28" name="Right Arrow 27"/>
          <p:cNvSpPr/>
          <p:nvPr/>
        </p:nvSpPr>
        <p:spPr>
          <a:xfrm rot="21265908">
            <a:off x="5986511" y="915343"/>
            <a:ext cx="496061" cy="256650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94BE9E">
                  <a:lumMod val="12000"/>
                  <a:lumOff val="8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TextBox 28"/>
          <p:cNvSpPr txBox="1"/>
          <p:nvPr/>
        </p:nvSpPr>
        <p:spPr>
          <a:xfrm rot="21197554">
            <a:off x="4443215" y="999016"/>
            <a:ext cx="1620566" cy="259811"/>
          </a:xfrm>
          <a:prstGeom prst="rect">
            <a:avLst/>
          </a:prstGeom>
          <a:noFill/>
        </p:spPr>
        <p:txBody>
          <a:bodyPr wrap="none" lIns="74419" tIns="37209" rIns="74419" bIns="37209" rtlCol="0">
            <a:spAutoFit/>
          </a:bodyPr>
          <a:lstStyle/>
          <a:p>
            <a:r>
              <a:rPr lang="en-US" sz="1200" b="1" i="1" dirty="0" smtClean="0">
                <a:solidFill>
                  <a:schemeClr val="accent3">
                    <a:lumMod val="50000"/>
                  </a:schemeClr>
                </a:solidFill>
              </a:rPr>
              <a:t>Current/Future </a:t>
            </a:r>
            <a:r>
              <a:rPr lang="en-US" sz="1200" b="1" i="1" dirty="0">
                <a:solidFill>
                  <a:schemeClr val="accent3">
                    <a:lumMod val="50000"/>
                  </a:schemeClr>
                </a:solidFill>
              </a:rPr>
              <a:t>Actions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31905" y="2268390"/>
            <a:ext cx="2203068" cy="690698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algn="ctr"/>
            <a:r>
              <a:rPr lang="en-US" sz="2000" b="1" dirty="0" smtClean="0"/>
              <a:t>Tank Farm</a:t>
            </a:r>
          </a:p>
          <a:p>
            <a:pPr algn="ctr"/>
            <a:r>
              <a:rPr lang="en-US" sz="2000" b="1" dirty="0" smtClean="0"/>
              <a:t>of the Future</a:t>
            </a:r>
            <a:endParaRPr lang="en-US" sz="2000" b="1" dirty="0"/>
          </a:p>
        </p:txBody>
      </p:sp>
      <p:sp>
        <p:nvSpPr>
          <p:cNvPr id="54" name="Right Arrow 53"/>
          <p:cNvSpPr/>
          <p:nvPr/>
        </p:nvSpPr>
        <p:spPr>
          <a:xfrm rot="20019919">
            <a:off x="2576462" y="2243474"/>
            <a:ext cx="549964" cy="25665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Right Arrow 54"/>
          <p:cNvSpPr/>
          <p:nvPr/>
        </p:nvSpPr>
        <p:spPr>
          <a:xfrm rot="20702247">
            <a:off x="4161732" y="1560861"/>
            <a:ext cx="1049134" cy="254456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718" y="2359742"/>
            <a:ext cx="2000963" cy="1311684"/>
          </a:xfrm>
          <a:prstGeom prst="rect">
            <a:avLst/>
          </a:prstGeom>
          <a:effectLst>
            <a:softEdge rad="215900"/>
          </a:effectLst>
        </p:spPr>
      </p:pic>
      <p:grpSp>
        <p:nvGrpSpPr>
          <p:cNvPr id="85" name="Group 84"/>
          <p:cNvGrpSpPr/>
          <p:nvPr/>
        </p:nvGrpSpPr>
        <p:grpSpPr>
          <a:xfrm>
            <a:off x="4484216" y="1060278"/>
            <a:ext cx="4393084" cy="3994820"/>
            <a:chOff x="4152714" y="1079328"/>
            <a:chExt cx="5186134" cy="4715974"/>
          </a:xfrm>
        </p:grpSpPr>
        <p:sp>
          <p:nvSpPr>
            <p:cNvPr id="67" name="TextBox 66"/>
            <p:cNvSpPr txBox="1"/>
            <p:nvPr/>
          </p:nvSpPr>
          <p:spPr>
            <a:xfrm>
              <a:off x="4917844" y="2318434"/>
              <a:ext cx="832312" cy="272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/>
                <a:t>AreaRAE</a:t>
              </a:r>
              <a:endParaRPr lang="en-US" sz="900" dirty="0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152714" y="1079328"/>
              <a:ext cx="5186134" cy="4715974"/>
              <a:chOff x="4057650" y="1079328"/>
              <a:chExt cx="5316307" cy="4834346"/>
            </a:xfrm>
          </p:grpSpPr>
          <p:pic>
            <p:nvPicPr>
              <p:cNvPr id="58" name="Picture 2" descr="GF Serie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2517058"/>
                <a:ext cx="650261" cy="533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3" name="Group 82"/>
              <p:cNvGrpSpPr/>
              <p:nvPr/>
            </p:nvGrpSpPr>
            <p:grpSpPr>
              <a:xfrm>
                <a:off x="4057650" y="1079328"/>
                <a:ext cx="5316307" cy="4834346"/>
                <a:chOff x="4134830" y="1079328"/>
                <a:chExt cx="5210623" cy="4738243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4451400" y="4842508"/>
                  <a:ext cx="3190875" cy="5293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i="1" dirty="0"/>
                    <a:t>Technologies under evaluation </a:t>
                  </a:r>
                  <a:endParaRPr lang="en-US" sz="1200" i="1" dirty="0" smtClean="0"/>
                </a:p>
                <a:p>
                  <a:pPr algn="ctr"/>
                  <a:r>
                    <a:rPr lang="en-US" sz="1050" i="1" dirty="0" smtClean="0"/>
                    <a:t>(shown </a:t>
                  </a:r>
                  <a:r>
                    <a:rPr lang="en-US" sz="1050" i="1" dirty="0"/>
                    <a:t>for illustrative </a:t>
                  </a:r>
                  <a:r>
                    <a:rPr lang="en-US" sz="1050" i="1" dirty="0" smtClean="0"/>
                    <a:t>purposes) </a:t>
                  </a:r>
                  <a:endParaRPr lang="en-US" sz="1050" i="1" dirty="0"/>
                </a:p>
              </p:txBody>
            </p: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3258" y="2566816"/>
                  <a:ext cx="559064" cy="402526"/>
                </a:xfrm>
                <a:prstGeom prst="rect">
                  <a:avLst/>
                </a:prstGeom>
              </p:spPr>
            </p:pic>
            <p:sp>
              <p:nvSpPr>
                <p:cNvPr id="60" name="TextBox 59"/>
                <p:cNvSpPr txBox="1"/>
                <p:nvPr/>
              </p:nvSpPr>
              <p:spPr>
                <a:xfrm>
                  <a:off x="4811176" y="2993317"/>
                  <a:ext cx="1045648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i="1" dirty="0"/>
                    <a:t>FLIR </a:t>
                  </a:r>
                  <a:r>
                    <a:rPr lang="en-US" sz="900" i="1" dirty="0" smtClean="0"/>
                    <a:t>Cameras</a:t>
                  </a:r>
                  <a:endParaRPr lang="en-US" sz="900" i="1" dirty="0"/>
                </a:p>
              </p:txBody>
            </p:sp>
            <p:pic>
              <p:nvPicPr>
                <p:cNvPr id="61" name="Picture 60"/>
                <p:cNvPicPr/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374" r="11253"/>
                <a:stretch/>
              </p:blipFill>
              <p:spPr bwMode="auto">
                <a:xfrm>
                  <a:off x="4572000" y="3539613"/>
                  <a:ext cx="423219" cy="10655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2" name="TextBox 61"/>
                <p:cNvSpPr txBox="1"/>
                <p:nvPr/>
              </p:nvSpPr>
              <p:spPr>
                <a:xfrm>
                  <a:off x="4134830" y="4587579"/>
                  <a:ext cx="1051320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/>
                    <a:t>HAZ </a:t>
                  </a:r>
                  <a:r>
                    <a:rPr lang="en-US" sz="900" dirty="0" smtClean="0"/>
                    <a:t>Scanners</a:t>
                  </a:r>
                  <a:endParaRPr lang="en-US" sz="900" dirty="0"/>
                </a:p>
              </p:txBody>
            </p:sp>
            <p:pic>
              <p:nvPicPr>
                <p:cNvPr id="63" name="Picture 62"/>
                <p:cNvPicPr/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5740" y="3272650"/>
                  <a:ext cx="700322" cy="5362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4" name="TextBox 63"/>
                <p:cNvSpPr txBox="1"/>
                <p:nvPr/>
              </p:nvSpPr>
              <p:spPr>
                <a:xfrm>
                  <a:off x="5584433" y="4028023"/>
                  <a:ext cx="697652" cy="438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/>
                    <a:t>IR/UV </a:t>
                  </a:r>
                  <a:r>
                    <a:rPr lang="en-US" sz="900" dirty="0" smtClean="0"/>
                    <a:t>Sensors</a:t>
                  </a:r>
                  <a:endParaRPr lang="en-US" sz="900" dirty="0"/>
                </a:p>
              </p:txBody>
            </p:sp>
            <p:pic>
              <p:nvPicPr>
                <p:cNvPr id="65" name="Picture 64"/>
                <p:cNvPicPr/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0957" y="3795252"/>
                  <a:ext cx="613331" cy="6258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12773" r="13383"/>
                <a:stretch/>
              </p:blipFill>
              <p:spPr>
                <a:xfrm>
                  <a:off x="5049750" y="1327355"/>
                  <a:ext cx="568500" cy="1025862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28136" y="3643821"/>
                  <a:ext cx="477209" cy="599627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27873" r="30599"/>
                <a:stretch/>
              </p:blipFill>
              <p:spPr>
                <a:xfrm>
                  <a:off x="6248616" y="4029099"/>
                  <a:ext cx="412955" cy="553535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55149" y="3263329"/>
                  <a:ext cx="349874" cy="512259"/>
                </a:xfrm>
                <a:prstGeom prst="rect">
                  <a:avLst/>
                </a:prstGeom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6744929" y="3171023"/>
                  <a:ext cx="1195137" cy="438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/>
                    <a:t>Meteorological Stations</a:t>
                  </a:r>
                  <a:endParaRPr lang="en-US" sz="900" dirty="0"/>
                </a:p>
              </p:txBody>
            </p:sp>
            <p:pic>
              <p:nvPicPr>
                <p:cNvPr id="72" name="Picture 71"/>
                <p:cNvPicPr/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4" t="1078" b="626"/>
                <a:stretch/>
              </p:blipFill>
              <p:spPr bwMode="auto">
                <a:xfrm>
                  <a:off x="7138508" y="1524000"/>
                  <a:ext cx="459365" cy="1545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73" name="Picture 72" descr="AreaRAE Steel"/>
                <p:cNvPicPr/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652" t="3096" r="30428"/>
                <a:stretch/>
              </p:blipFill>
              <p:spPr bwMode="auto">
                <a:xfrm>
                  <a:off x="6565183" y="1079328"/>
                  <a:ext cx="422413" cy="474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2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26" t="23936" r="48763" b="24408"/>
                <a:stretch/>
              </p:blipFill>
              <p:spPr>
                <a:xfrm>
                  <a:off x="5985632" y="1317371"/>
                  <a:ext cx="421309" cy="601363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/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9765" y="2335114"/>
                  <a:ext cx="402644" cy="6758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6" name="TextBox 75"/>
                <p:cNvSpPr txBox="1"/>
                <p:nvPr/>
              </p:nvSpPr>
              <p:spPr>
                <a:xfrm>
                  <a:off x="6386013" y="1597863"/>
                  <a:ext cx="791535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err="1" smtClean="0"/>
                    <a:t>MultiRAE</a:t>
                  </a:r>
                  <a:endParaRPr lang="en-US" sz="900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065242" y="3753683"/>
                  <a:ext cx="763478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err="1" smtClean="0"/>
                    <a:t>MultiRAE</a:t>
                  </a:r>
                  <a:endParaRPr lang="en-US" sz="900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6694504" y="4244561"/>
                  <a:ext cx="920795" cy="438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/>
                    <a:t>Instrument gauge</a:t>
                  </a:r>
                  <a:endParaRPr lang="en-US" sz="900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6032307" y="4544232"/>
                  <a:ext cx="849585" cy="438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err="1" smtClean="0"/>
                    <a:t>Blackline</a:t>
                  </a:r>
                  <a:r>
                    <a:rPr lang="en-US" sz="900" dirty="0" smtClean="0"/>
                    <a:t> GPS</a:t>
                  </a:r>
                  <a:endParaRPr lang="en-US" sz="900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5912089" y="2967916"/>
                  <a:ext cx="1216297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/>
                    <a:t>MeshGuard-NH3</a:t>
                  </a:r>
                  <a:endParaRPr lang="en-US" sz="900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5786469" y="1869907"/>
                  <a:ext cx="820808" cy="438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err="1" smtClean="0"/>
                    <a:t>ToxiRAE</a:t>
                  </a:r>
                  <a:r>
                    <a:rPr lang="en-US" sz="900" dirty="0" smtClean="0"/>
                    <a:t>-VOC (PID)</a:t>
                  </a:r>
                  <a:endParaRPr lang="en-US" sz="900" dirty="0"/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7176318" y="5543782"/>
                  <a:ext cx="2169135" cy="273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/>
                    <a:t>Mobile Organic Monitoring Lab</a:t>
                  </a:r>
                  <a:endParaRPr lang="en-US" sz="900" dirty="0"/>
                </a:p>
              </p:txBody>
            </p:sp>
          </p:grpSp>
        </p:grpSp>
      </p:grpSp>
      <p:sp>
        <p:nvSpPr>
          <p:cNvPr id="12" name="TextBox 11"/>
          <p:cNvSpPr txBox="1"/>
          <p:nvPr/>
        </p:nvSpPr>
        <p:spPr>
          <a:xfrm rot="20359717">
            <a:off x="3008456" y="1884628"/>
            <a:ext cx="1449411" cy="236727"/>
          </a:xfrm>
          <a:prstGeom prst="rect">
            <a:avLst/>
          </a:prstGeom>
          <a:noFill/>
        </p:spPr>
        <p:txBody>
          <a:bodyPr wrap="square" lIns="74419" tIns="37209" rIns="74419" bIns="37209" rtlCol="0">
            <a:spAutoFit/>
          </a:bodyPr>
          <a:lstStyle/>
          <a:p>
            <a:pPr lvl="0" algn="ctr"/>
            <a:r>
              <a:rPr lang="en-US" sz="1050" b="1" i="1" dirty="0"/>
              <a:t>Engineering </a:t>
            </a:r>
            <a:r>
              <a:rPr lang="en-US" sz="1050" b="1" i="1" dirty="0" smtClean="0"/>
              <a:t> Controls</a:t>
            </a:r>
            <a:endParaRPr lang="en-US" sz="1050" b="1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1905000" y="4730115"/>
            <a:ext cx="559755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Ensures farm boundaries are protective/safe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Provides centralized command and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Implements </a:t>
            </a:r>
            <a:r>
              <a:rPr lang="en-US" sz="1600" dirty="0" smtClean="0"/>
              <a:t>comprehensive </a:t>
            </a:r>
            <a:r>
              <a:rPr lang="en-US" sz="1600" dirty="0"/>
              <a:t>plan </a:t>
            </a:r>
            <a:r>
              <a:rPr lang="en-US" sz="1600" dirty="0" smtClean="0"/>
              <a:t>inside/outside farm </a:t>
            </a:r>
            <a:r>
              <a:rPr lang="en-US" sz="1600" dirty="0"/>
              <a:t>boundary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/>
              <a:t>Rigorous identification and response to: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Tank vapors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Farm vapors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Site vapors</a:t>
            </a:r>
          </a:p>
          <a:p>
            <a:endParaRPr lang="en-US" sz="1600" dirty="0"/>
          </a:p>
        </p:txBody>
      </p:sp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440162"/>
              </p:ext>
            </p:extLst>
          </p:nvPr>
        </p:nvGraphicFramePr>
        <p:xfrm>
          <a:off x="7192212" y="4095750"/>
          <a:ext cx="168508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24" imgW="4177440" imgH="1841040" progId="Photoshop.Image.13">
                  <p:embed/>
                </p:oleObj>
              </mc:Choice>
              <mc:Fallback>
                <p:oleObj name="Image" r:id="rId24" imgW="4177440" imgH="1841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192212" y="4095750"/>
                        <a:ext cx="1685088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27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320" y="372130"/>
            <a:ext cx="444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90204" pitchFamily="34" charset="0"/>
              </a:rPr>
              <a:t>Communications Plan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9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978819" y="2733368"/>
            <a:ext cx="3186362" cy="166463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2" name="Oval 101"/>
          <p:cNvSpPr/>
          <p:nvPr/>
        </p:nvSpPr>
        <p:spPr>
          <a:xfrm>
            <a:off x="2775880" y="2607401"/>
            <a:ext cx="3648351" cy="1905991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3" name="Oval 102"/>
          <p:cNvSpPr/>
          <p:nvPr/>
        </p:nvSpPr>
        <p:spPr>
          <a:xfrm>
            <a:off x="2527562" y="2475893"/>
            <a:ext cx="4144986" cy="21654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4" name="Oval 103"/>
          <p:cNvSpPr/>
          <p:nvPr/>
        </p:nvSpPr>
        <p:spPr>
          <a:xfrm>
            <a:off x="2212390" y="2308857"/>
            <a:ext cx="4775330" cy="2494753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5" name="Oval 104"/>
          <p:cNvSpPr/>
          <p:nvPr/>
        </p:nvSpPr>
        <p:spPr>
          <a:xfrm>
            <a:off x="1763509" y="2070871"/>
            <a:ext cx="5673092" cy="296376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Oval 29"/>
          <p:cNvSpPr/>
          <p:nvPr/>
        </p:nvSpPr>
        <p:spPr>
          <a:xfrm>
            <a:off x="3097161" y="2812026"/>
            <a:ext cx="2973696" cy="15043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ular Callout 7"/>
          <p:cNvSpPr/>
          <p:nvPr/>
        </p:nvSpPr>
        <p:spPr>
          <a:xfrm>
            <a:off x="361950" y="1752027"/>
            <a:ext cx="2577895" cy="2153685"/>
          </a:xfrm>
          <a:prstGeom prst="wedgeRectCallout">
            <a:avLst>
              <a:gd name="adj1" fmla="val 77293"/>
              <a:gd name="adj2" fmla="val 28344"/>
            </a:avLst>
          </a:prstGeom>
          <a:ln>
            <a:noFill/>
          </a:ln>
          <a:effectLst>
            <a:outerShdw blurRad="50800" dist="1524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2" name="Rectangular Callout 91"/>
          <p:cNvSpPr/>
          <p:nvPr/>
        </p:nvSpPr>
        <p:spPr>
          <a:xfrm>
            <a:off x="6361470" y="1898099"/>
            <a:ext cx="2420579" cy="1684533"/>
          </a:xfrm>
          <a:prstGeom prst="wedgeRectCallout">
            <a:avLst>
              <a:gd name="adj1" fmla="val -83843"/>
              <a:gd name="adj2" fmla="val 42568"/>
            </a:avLst>
          </a:prstGeom>
          <a:ln>
            <a:noFill/>
          </a:ln>
          <a:effectLst>
            <a:outerShdw blurRad="50800" dist="1524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Rectangular Callout 92"/>
          <p:cNvSpPr/>
          <p:nvPr/>
        </p:nvSpPr>
        <p:spPr>
          <a:xfrm>
            <a:off x="3633019" y="4550404"/>
            <a:ext cx="1877962" cy="1931511"/>
          </a:xfrm>
          <a:prstGeom prst="wedgeRectCallout">
            <a:avLst>
              <a:gd name="adj1" fmla="val -445"/>
              <a:gd name="adj2" fmla="val -75196"/>
            </a:avLst>
          </a:prstGeom>
          <a:ln>
            <a:noFill/>
          </a:ln>
          <a:effectLst>
            <a:outerShdw blurRad="50800" dist="1524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3598737" y="2884528"/>
            <a:ext cx="2100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Office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950" y="1752028"/>
            <a:ext cx="2577895" cy="234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4" name="Rectangle 93"/>
          <p:cNvSpPr/>
          <p:nvPr/>
        </p:nvSpPr>
        <p:spPr>
          <a:xfrm>
            <a:off x="6361470" y="1889760"/>
            <a:ext cx="2420579" cy="2438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Rectangle 94"/>
          <p:cNvSpPr/>
          <p:nvPr/>
        </p:nvSpPr>
        <p:spPr>
          <a:xfrm>
            <a:off x="3633019" y="4545832"/>
            <a:ext cx="1877962" cy="2424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1104743" y="1701993"/>
            <a:ext cx="1160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WORKERS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726807" y="1844029"/>
            <a:ext cx="166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STAKEHOLDERS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54785" y="4495795"/>
            <a:ext cx="880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PUBLIC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004" y="1968849"/>
            <a:ext cx="259531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All-Employee Meetings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All-Employee Messages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Employee Briefings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CVST Communication Sub-teams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Newsletter Articles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Web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Data</a:t>
            </a:r>
          </a:p>
          <a:p>
            <a:pPr marL="461963" lvl="1" indent="-117475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Phoenix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Fact Sheets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Q&amp;As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816112" y="2185280"/>
            <a:ext cx="1660966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HAB Updates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Congressional Calls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Web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Data</a:t>
            </a:r>
          </a:p>
          <a:p>
            <a:pPr marL="461963" lvl="1" indent="-117475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Phoenix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Fact </a:t>
            </a:r>
            <a:r>
              <a:rPr lang="en-US" sz="1050" dirty="0">
                <a:solidFill>
                  <a:schemeClr val="bg1"/>
                </a:solidFill>
              </a:rPr>
              <a:t>Sheets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Q&amp;As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69319" y="4803605"/>
            <a:ext cx="16609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HAB Updates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Congressional Calls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Web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Data</a:t>
            </a:r>
          </a:p>
          <a:p>
            <a:pPr marL="461963" lvl="1" indent="-117475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Phoenix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Fact </a:t>
            </a:r>
            <a:r>
              <a:rPr lang="en-US" sz="1050" dirty="0">
                <a:solidFill>
                  <a:schemeClr val="bg1"/>
                </a:solidFill>
              </a:rPr>
              <a:t>Sheets</a:t>
            </a:r>
          </a:p>
          <a:p>
            <a:pPr marL="285750" indent="-119063"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bg1"/>
                </a:solidFill>
              </a:rPr>
              <a:t>Q&amp;As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74235" y="6013335"/>
            <a:ext cx="870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PR Firm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Media</a:t>
            </a:r>
            <a:endParaRPr lang="en-US" sz="1050" dirty="0" smtClean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" y="1195226"/>
            <a:ext cx="825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Increase trust/confidence through frequent transparent information sharing</a:t>
            </a:r>
          </a:p>
        </p:txBody>
      </p:sp>
    </p:spTree>
    <p:extLst>
      <p:ext uri="{BB962C8B-B14F-4D97-AF65-F5344CB8AC3E}">
        <p14:creationId xmlns:p14="http://schemas.microsoft.com/office/powerpoint/2010/main" val="4056134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13375</TotalTime>
  <Words>220</Words>
  <Application>Microsoft Office PowerPoint</Application>
  <PresentationFormat>On-screen Show (4:3)</PresentationFormat>
  <Paragraphs>96</Paragraphs>
  <Slides>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Arial Black</vt:lpstr>
      <vt:lpstr>Arial Narrow</vt:lpstr>
      <vt:lpstr>Calibri</vt:lpstr>
      <vt:lpstr>Impact</vt:lpstr>
      <vt:lpstr>Wingdings</vt:lpstr>
      <vt:lpstr>Office Theme</vt:lpstr>
      <vt:lpstr>Image</vt:lpstr>
      <vt:lpstr>PowerPoint Presentation</vt:lpstr>
      <vt:lpstr>PowerPoint Presentation</vt:lpstr>
      <vt:lpstr>PowerPoint Presentation</vt:lpstr>
    </vt:vector>
  </TitlesOfParts>
  <Company>Hanford (MSP ver 1.0)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Lawson, John R</dc:creator>
  <cp:lastModifiedBy>Lawson, John R</cp:lastModifiedBy>
  <cp:revision>573</cp:revision>
  <cp:lastPrinted>2016-08-29T23:49:30Z</cp:lastPrinted>
  <dcterms:created xsi:type="dcterms:W3CDTF">2013-03-13T15:11:58Z</dcterms:created>
  <dcterms:modified xsi:type="dcterms:W3CDTF">2016-08-30T23:02:48Z</dcterms:modified>
</cp:coreProperties>
</file>